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notesMasterIdLst>
    <p:notesMasterId r:id="rId21"/>
  </p:notesMasterIdLst>
  <p:sldIdLst>
    <p:sldId id="356" r:id="rId3"/>
    <p:sldId id="342" r:id="rId4"/>
    <p:sldId id="296" r:id="rId5"/>
    <p:sldId id="346" r:id="rId6"/>
    <p:sldId id="345" r:id="rId7"/>
    <p:sldId id="348" r:id="rId8"/>
    <p:sldId id="351" r:id="rId9"/>
    <p:sldId id="358" r:id="rId10"/>
    <p:sldId id="359" r:id="rId11"/>
    <p:sldId id="360" r:id="rId12"/>
    <p:sldId id="361" r:id="rId13"/>
    <p:sldId id="355" r:id="rId14"/>
    <p:sldId id="362" r:id="rId15"/>
    <p:sldId id="363" r:id="rId16"/>
    <p:sldId id="364" r:id="rId17"/>
    <p:sldId id="365" r:id="rId18"/>
    <p:sldId id="366" r:id="rId19"/>
    <p:sldId id="357" r:id="rId2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264" y="6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E523E7-FC3A-4A72-9F49-A664CE335FA8}" type="datetimeFigureOut">
              <a:rPr lang="zh-CN" altLang="en-US" smtClean="0"/>
              <a:t>2025-09-09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EA40EC-690E-431D-A767-DB4E35C9C11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34753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33410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66791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3521993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2425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76175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179372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1034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85937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953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棱台 2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 2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We're Family!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A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(3a-3d)</a:t>
            </a:r>
            <a:endParaRPr lang="en-US" altLang="zh-CN" sz="4656" b="1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1187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238131"/>
            <a:ext cx="1261884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拓展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2800" smtClean="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788362824"/>
              </p:ext>
            </p:extLst>
          </p:nvPr>
        </p:nvGraphicFramePr>
        <p:xfrm>
          <a:off x="381000" y="890617"/>
          <a:ext cx="11429999" cy="5547360"/>
        </p:xfrm>
        <a:graphic>
          <a:graphicData uri="http://schemas.openxmlformats.org/drawingml/2006/table">
            <a:tbl>
              <a:tblPr firstRow="1" firstCol="1" bandRow="1"/>
              <a:tblGrid>
                <a:gridCol w="571500"/>
                <a:gridCol w="4876800"/>
                <a:gridCol w="5981699"/>
              </a:tblGrid>
              <a:tr h="0">
                <a:tc rowSpan="5"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名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所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有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格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构成方法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示例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在表示生命体的名词末尾加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’s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Jim’s bed, children’s toys, the fox’s tail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在表示生命体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以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-es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或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-s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结尾的名词末尾加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’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Teachers’ Day, my boss’ office, the girls’ store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表示时间、距离、自然现象、国家等非生命体的名词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也可以加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’s(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或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’)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构成所有格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today’s newspaper,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five minutes’ walk,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a ton’s weight, 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moon’s colour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表示两者共有时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只在后一个名词词尾加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’s(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或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’)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Joan and Jane’s room, Li Ting and Li Tao’s uncle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82482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238994455"/>
              </p:ext>
            </p:extLst>
          </p:nvPr>
        </p:nvGraphicFramePr>
        <p:xfrm>
          <a:off x="381000" y="1446530"/>
          <a:ext cx="11430000" cy="2773680"/>
        </p:xfrm>
        <a:graphic>
          <a:graphicData uri="http://schemas.openxmlformats.org/drawingml/2006/table">
            <a:tbl>
              <a:tblPr firstRow="1" firstCol="1" bandRow="1"/>
              <a:tblGrid>
                <a:gridCol w="3047238"/>
                <a:gridCol w="3047238"/>
                <a:gridCol w="5335524"/>
              </a:tblGrid>
              <a:tr h="0">
                <a:tc rowSpan="2"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名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所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有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格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构成方法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示例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表示两者各自所有时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每个名词词尾都加上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’s (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或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’)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Kate’s and Joe’s schools, Yao Fang’s and her students’ lunch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518341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489554"/>
            <a:ext cx="11430000" cy="40134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—Who’s the woman in a black hat?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—It’s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mother.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A.Tom and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Jim	B.Tom’s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Jim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C.Tom’s and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Jim’s	D.Tom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Jim’s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parents, like, the, books, both, reading, girl’s (.) 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连词成句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panose="03000509000000000000" pitchFamily="65" charset="-122"/>
                <a:cs typeface="Times New Roman" panose="02020603050405020304" pitchFamily="18" charset="0"/>
              </a:rPr>
              <a:t>______________________________________________________ 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673677" y="160700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32370" y="3768282"/>
            <a:ext cx="6342827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girl’s parents both like reading books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4886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作业</a:t>
              </a:r>
              <a:r>
                <a:rPr lang="en-US" altLang="zh-CN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进阶演练</a:t>
              </a:r>
            </a:p>
          </p:txBody>
        </p:sp>
      </p:grpSp>
      <p:sp>
        <p:nvSpPr>
          <p:cNvPr id="4" name="矩形 3"/>
          <p:cNvSpPr>
            <a:spLocks noChangeAspect="1"/>
          </p:cNvSpPr>
          <p:nvPr/>
        </p:nvSpPr>
        <p:spPr>
          <a:xfrm>
            <a:off x="381000" y="837910"/>
            <a:ext cx="11430000" cy="11331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ea typeface="方正大雅宋简体"/>
                <a:cs typeface="Times New Roman" panose="02020603050405020304" pitchFamily="18" charset="0"/>
              </a:rPr>
              <a:t>基础巩固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一、用方框内单词或短语的适当形式填空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81000" y="2021553"/>
            <a:ext cx="6288837" cy="65248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fun, quiet, different from, violin, have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fun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81000" y="2724487"/>
            <a:ext cx="11430000" cy="339298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.My classmates are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each other, but they are all friendly.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.Cathy is good at playing the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.Wu Dong always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 his uncle’s farm.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.Mr Han can tell many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stories, and his classes are interesting.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.Lucy is a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girl and she likes reading.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3956493" y="2724487"/>
            <a:ext cx="2202783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different from</a:t>
            </a:r>
            <a:endParaRPr lang="zh-CN" altLang="en-US" sz="28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4897966" y="3848384"/>
            <a:ext cx="1021433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violin</a:t>
            </a:r>
            <a:endParaRPr lang="zh-CN" altLang="en-US" sz="280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3525418" y="4392914"/>
            <a:ext cx="123142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has fun</a:t>
            </a:r>
            <a:endParaRPr lang="zh-CN" altLang="en-US" sz="280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4211692" y="4926760"/>
            <a:ext cx="102303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funny</a:t>
            </a:r>
            <a:endParaRPr lang="zh-CN" altLang="en-US" sz="2800"/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2599942" y="5483912"/>
            <a:ext cx="90120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quiet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430676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882645"/>
            <a:ext cx="11430000" cy="395313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二、用括号内所给词的适当形式填空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.John often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(help) me with my English.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.My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(father) photos are in his room.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.—Is this your ruler, Mike?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—No, it isn’t.It’s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(Linda).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.It’s about ten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(minute) walk from my home to school.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.My basketball is in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(Tom) schoolbag.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2805425" y="1425620"/>
            <a:ext cx="941283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helps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726639" y="1968595"/>
            <a:ext cx="127464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father’s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360230" y="3130699"/>
            <a:ext cx="127464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Linda’s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109386" y="3670755"/>
            <a:ext cx="1439818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minutes’</a:t>
            </a:r>
            <a:endParaRPr lang="zh-CN" altLang="en-US" sz="2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829295" y="4203418"/>
            <a:ext cx="107753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Tom’s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95426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76018"/>
            <a:ext cx="11430000" cy="624760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ea typeface="方正大雅宋简体"/>
                <a:cs typeface="Times New Roman" panose="02020603050405020304" pitchFamily="18" charset="0"/>
              </a:rPr>
              <a:t>能力提升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三、句型转换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.John likes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pears and apples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对画线部分提问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John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.He plays basketball after school.(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改为否定句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 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basketball after school.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.any, have, brothers, you, do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 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 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.Kate never eats vegetables for breakfast.(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改为同义句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Kate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vegetables for breakfast.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.Does your father have a ping-pong bat?(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做否定回答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No,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846383" y="1696524"/>
            <a:ext cx="84189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does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4301907" y="1696524"/>
            <a:ext cx="72167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like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342949" y="2696407"/>
            <a:ext cx="310848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doesn’t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 play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875636" y="3706564"/>
            <a:ext cx="389241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Do you have any brothers</a:t>
            </a:r>
            <a:endParaRPr lang="zh-CN" altLang="en-US" sz="2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1577789" y="4789506"/>
            <a:ext cx="263879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doesn’t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eat</a:t>
            </a:r>
            <a:endParaRPr lang="zh-CN" altLang="en-US" sz="28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1574240" y="5789389"/>
            <a:ext cx="273978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he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doesn’t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3974984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834374"/>
            <a:ext cx="11430000" cy="121264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ea typeface="方正大雅宋简体"/>
                <a:cs typeface="Times New Roman" panose="02020603050405020304" pitchFamily="18" charset="0"/>
              </a:rPr>
              <a:t>思维拓展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四、选词填空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有两项多余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1000" y="2047014"/>
            <a:ext cx="8980215" cy="65248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family, say, meet, he, photo, her, that, in, full, cousin, too,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81000" y="2759773"/>
            <a:ext cx="11430000" cy="115236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Hi, my good friends!I am Li Ying. Nice to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you!I want to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something about my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8231894" y="2750870"/>
            <a:ext cx="1239442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meet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2190689" y="3311024"/>
            <a:ext cx="66236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say</a:t>
            </a:r>
            <a:endParaRPr lang="zh-CN" altLang="en-US" sz="2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8698854" y="3311024"/>
            <a:ext cx="112082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family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652063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81000" y="821000"/>
            <a:ext cx="114300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Please look at the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!These are my grandparents.This is my father.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 a doctor.He works hard, and I love him very much.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 my mother, and her name is Cai Ling.We are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Harbin with my grandparents now. And these are my aunt and my uncle.The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name of my aunt is Zheng Min and my uncle’s name is Li Jianlin.My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Li Ping is their daughter.She is a good student.They are in Changchun.Oh, their pet dog Yuanyuan is in the picture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4496724" y="790178"/>
            <a:ext cx="100219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photo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2904230" y="1362771"/>
            <a:ext cx="60305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He</a:t>
            </a:r>
            <a:endParaRPr lang="zh-CN" altLang="en-US" sz="2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2061749" y="1935364"/>
            <a:ext cx="84189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That</a:t>
            </a:r>
            <a:endParaRPr lang="zh-CN" altLang="en-US" sz="28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1424751" y="2507957"/>
            <a:ext cx="463588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in</a:t>
            </a:r>
            <a:endParaRPr lang="zh-CN" altLang="en-US" sz="28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3664517" y="3071338"/>
            <a:ext cx="68320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full</a:t>
            </a:r>
            <a:endParaRPr lang="zh-CN" altLang="en-US" sz="280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5267286" y="3643931"/>
            <a:ext cx="112082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cousin</a:t>
            </a:r>
            <a:endParaRPr lang="zh-CN" altLang="en-US" sz="280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2236410" y="4712443"/>
            <a:ext cx="64312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too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979082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58151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776330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009882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5" name="圆角矩形 4">
            <a:hlinkClick r:id="rId4" action="ppaction://hlinksldjump"/>
          </p:cNvPr>
          <p:cNvSpPr/>
          <p:nvPr/>
        </p:nvSpPr>
        <p:spPr>
          <a:xfrm>
            <a:off x="6477060" y="4119492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>
                <a:latin typeface="华文隶书" panose="02010800040101010101" pitchFamily="2" charset="-122"/>
                <a:ea typeface="华文隶书" panose="02010800040101010101" pitchFamily="2" charset="-122"/>
              </a:rPr>
              <a:t>作业</a:t>
            </a:r>
            <a:r>
              <a:rPr lang="en-US" altLang="zh-CN" sz="360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>
                <a:latin typeface="华文隶书" panose="02010800040101010101" pitchFamily="2" charset="-122"/>
                <a:ea typeface="华文隶书" panose="02010800040101010101" pitchFamily="2" charset="-122"/>
              </a:rPr>
              <a:t>进阶演练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515142"/>
            <a:ext cx="11430000" cy="65248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一、写出助动词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的一般现在时的两种基本形式及其否定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式</a:t>
            </a:r>
            <a:r>
              <a:rPr lang="en-US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1000" y="2242822"/>
            <a:ext cx="3630994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do, does, don’t,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doesn’t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639909"/>
            <a:ext cx="7027886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、根据</a:t>
            </a:r>
            <a:r>
              <a:rPr lang="zh-CN" altLang="en-US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表格提示写出助动词</a:t>
            </a: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的相应形式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441745402"/>
              </p:ext>
            </p:extLst>
          </p:nvPr>
        </p:nvGraphicFramePr>
        <p:xfrm>
          <a:off x="381000" y="2461054"/>
          <a:ext cx="11429999" cy="1109472"/>
        </p:xfrm>
        <a:graphic>
          <a:graphicData uri="http://schemas.openxmlformats.org/drawingml/2006/table">
            <a:tbl>
              <a:tblPr firstRow="1" firstCol="1" bandRow="1"/>
              <a:tblGrid>
                <a:gridCol w="1632857"/>
                <a:gridCol w="1632857"/>
                <a:gridCol w="1632857"/>
                <a:gridCol w="1632857"/>
                <a:gridCol w="1632857"/>
                <a:gridCol w="1632857"/>
                <a:gridCol w="1632857"/>
              </a:tblGrid>
              <a:tr h="17335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they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35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矩形 4"/>
          <p:cNvSpPr>
            <a:spLocks noChangeAspect="1"/>
          </p:cNvSpPr>
          <p:nvPr/>
        </p:nvSpPr>
        <p:spPr>
          <a:xfrm>
            <a:off x="911398" y="3045280"/>
            <a:ext cx="54373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do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2544989" y="3045280"/>
            <a:ext cx="54373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do</a:t>
            </a:r>
            <a:endParaRPr lang="zh-CN" altLang="en-US" sz="2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4134188" y="3045280"/>
            <a:ext cx="84189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does</a:t>
            </a:r>
            <a:endParaRPr lang="zh-CN" altLang="en-US" sz="28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5600596" y="3045280"/>
            <a:ext cx="84189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does</a:t>
            </a:r>
            <a:endParaRPr lang="zh-CN" altLang="en-US" sz="28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7326654" y="3045280"/>
            <a:ext cx="84189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does</a:t>
            </a:r>
            <a:endParaRPr lang="zh-CN" altLang="en-US" sz="280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9052712" y="3045280"/>
            <a:ext cx="54373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do</a:t>
            </a:r>
            <a:endParaRPr lang="zh-CN" altLang="en-US" sz="280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10809592" y="3045280"/>
            <a:ext cx="54373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do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74891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425819"/>
            <a:ext cx="11430000" cy="281365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Does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your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father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spend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lot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fishing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你爸爸花很多时间钓鱼吗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剖析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这是一个一般现在时的句子。一般现在时的谓语通常用动词原形表示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但当主语是第三人称单数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实义动词作谓语时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谓语动词要用第三人称单数。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279402"/>
            <a:ext cx="5759910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动词第三人称单数的变化规则如下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5" name="表格 4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127298267"/>
              </p:ext>
            </p:extLst>
          </p:nvPr>
        </p:nvGraphicFramePr>
        <p:xfrm>
          <a:off x="381000" y="1176896"/>
          <a:ext cx="11430000" cy="3823462"/>
        </p:xfrm>
        <a:graphic>
          <a:graphicData uri="http://schemas.openxmlformats.org/drawingml/2006/table">
            <a:tbl>
              <a:tblPr firstRow="1" firstCol="1" bandRow="1"/>
              <a:tblGrid>
                <a:gridCol w="4663611"/>
                <a:gridCol w="2956389"/>
                <a:gridCol w="381000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类别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构成方法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示例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一般情况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加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read—reads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help—helps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以字母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-s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-x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-ch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-sh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结尾的动词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加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-es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teach—teaches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fix—fixes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以辅音字母加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-y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结尾的动词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变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为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i,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再加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-es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study—studies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1159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81000" y="841549"/>
            <a:ext cx="11430000" cy="395313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拓展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实义动词一般现在时的各种句式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肯定句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主语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动词原形或动词的第三人称单数形式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其他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否定句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主语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+don’t/doesn’t+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动词原形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其他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一般疑问句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:Do/Does+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主语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动词原形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其他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(4)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特殊疑问句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疑问词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(How/When/What/Who/Where ...)+do/does+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主语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动词原形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其他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疑问词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作主语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)+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动词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其他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9032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653940"/>
            <a:ext cx="11430000" cy="45132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Jim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books after dinner every day.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A.is reading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B.reads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C.will read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D.read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Michael usually goes to school by bike.(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改为一般疑问句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Michael usually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school by bike?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749877" y="123870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2800"/>
          </a:p>
        </p:txBody>
      </p:sp>
      <p:sp>
        <p:nvSpPr>
          <p:cNvPr id="4" name="矩形 3"/>
          <p:cNvSpPr/>
          <p:nvPr/>
        </p:nvSpPr>
        <p:spPr>
          <a:xfrm>
            <a:off x="695777" y="4605907"/>
            <a:ext cx="9220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Does</a:t>
            </a:r>
            <a:endParaRPr lang="zh-CN" altLang="en-US" sz="2800"/>
          </a:p>
        </p:txBody>
      </p:sp>
      <p:sp>
        <p:nvSpPr>
          <p:cNvPr id="5" name="矩形 4"/>
          <p:cNvSpPr/>
          <p:nvPr/>
        </p:nvSpPr>
        <p:spPr>
          <a:xfrm>
            <a:off x="4569277" y="4517007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go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632959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316835"/>
            <a:ext cx="11430000" cy="339298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Peter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Emma’s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classroom.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这是彼得和埃玛的教室。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剖析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名词所有格可作定语修饰名词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也可以不加名词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独自作一个成分。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These are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Li Hui’s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定语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clothes.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=These clothes are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Li Hui’s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表语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这些是李辉的衣服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这些衣服是李辉的。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4668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413</TotalTime>
  <Words>894</Words>
  <Application>Microsoft Office PowerPoint</Application>
  <PresentationFormat>宽屏</PresentationFormat>
  <Paragraphs>174</Paragraphs>
  <Slides>18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31" baseType="lpstr">
      <vt:lpstr>NEU-BZ-S92</vt:lpstr>
      <vt:lpstr>方正大雅宋简体</vt:lpstr>
      <vt:lpstr>方正书宋_GBK</vt:lpstr>
      <vt:lpstr>黑体</vt:lpstr>
      <vt:lpstr>华文隶书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User</cp:lastModifiedBy>
  <cp:revision>52</cp:revision>
  <dcterms:created xsi:type="dcterms:W3CDTF">2021-07-19T03:09:34Z</dcterms:created>
  <dcterms:modified xsi:type="dcterms:W3CDTF">2025-09-09T05:05:42Z</dcterms:modified>
</cp:coreProperties>
</file>